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4" r:id="rId5"/>
    <p:sldId id="266" r:id="rId6"/>
    <p:sldId id="267" r:id="rId7"/>
    <p:sldId id="268" r:id="rId8"/>
    <p:sldId id="263" r:id="rId9"/>
    <p:sldId id="260" r:id="rId10"/>
    <p:sldId id="261" r:id="rId11"/>
    <p:sldId id="25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80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5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1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3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3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39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4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5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33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4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2877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1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078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96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37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3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CC5BA-7FE3-4E62-9DF7-15ED25C1AFEB}" type="datetimeFigureOut">
              <a:rPr lang="en-US" smtClean="0"/>
              <a:t>3/28/18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093858-085D-4AF7-AA7C-8D399E948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36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D30240-60B0-4B66-804F-EB87E5C5EE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PASSIVE SOLAR GREENHOUSE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884DB22-D83B-4E39-9D87-7C1B8D6F3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8160635" cy="1709887"/>
          </a:xfrm>
        </p:spPr>
        <p:txBody>
          <a:bodyPr>
            <a:normAutofit/>
          </a:bodyPr>
          <a:lstStyle/>
          <a:p>
            <a:pPr algn="ctr"/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36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8F6E81-7CF6-45F3-A7BB-81D9012248C6}"/>
              </a:ext>
            </a:extLst>
          </p:cNvPr>
          <p:cNvSpPr txBox="1"/>
          <p:nvPr/>
        </p:nvSpPr>
        <p:spPr>
          <a:xfrm>
            <a:off x="1210962" y="527222"/>
            <a:ext cx="5651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PURPOSE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79A1C5-2185-42D9-BB67-1631CC6A82C6}"/>
              </a:ext>
            </a:extLst>
          </p:cNvPr>
          <p:cNvSpPr txBox="1"/>
          <p:nvPr/>
        </p:nvSpPr>
        <p:spPr>
          <a:xfrm>
            <a:off x="1326292" y="1399865"/>
            <a:ext cx="805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greenhouse that is 100% sustainable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Greenhouse to be used all year around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430535E-77BC-43DF-8597-86B71CF49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90" y="2210953"/>
            <a:ext cx="5506051" cy="3808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D919BED-D2BF-4EE8-86A6-D28B234AF8BE}"/>
              </a:ext>
            </a:extLst>
          </p:cNvPr>
          <p:cNvSpPr txBox="1"/>
          <p:nvPr/>
        </p:nvSpPr>
        <p:spPr>
          <a:xfrm>
            <a:off x="3956858" y="6019305"/>
            <a:ext cx="2826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Picture source: http://bradford.cafnr.org/passive-solar-greenhouse/</a:t>
            </a:r>
          </a:p>
        </p:txBody>
      </p:sp>
    </p:spTree>
    <p:extLst>
      <p:ext uri="{BB962C8B-B14F-4D97-AF65-F5344CB8AC3E}">
        <p14:creationId xmlns:p14="http://schemas.microsoft.com/office/powerpoint/2010/main" val="142605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005A24E-218D-4EF8-B9A3-0E88C71E59BC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THEORY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1657437-A290-411E-ACE1-D5B87DDBBF66}"/>
              </a:ext>
            </a:extLst>
          </p:cNvPr>
          <p:cNvSpPr txBox="1"/>
          <p:nvPr/>
        </p:nvSpPr>
        <p:spPr>
          <a:xfrm>
            <a:off x="1787236" y="1396538"/>
            <a:ext cx="59519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Picks up solar 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Stores the radiation as heat in 55 gallon barrels of water and using the GAHT system stores excess heat in the ground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stored heat is then released during the cooler times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Insulation used to retain heat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the GAHT system excess heat is pumped into the ground and stored this will prevent overheating; also exhaust ventilation system as backup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322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50581AA-05D1-4676-A418-E602520C326F}"/>
              </a:ext>
            </a:extLst>
          </p:cNvPr>
          <p:cNvSpPr txBox="1"/>
          <p:nvPr/>
        </p:nvSpPr>
        <p:spPr>
          <a:xfrm>
            <a:off x="1479666" y="1325540"/>
            <a:ext cx="27657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Building 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Size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Materials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Roof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Material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Heat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Store heat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Circulate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Exhaust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Cooling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Insulation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Type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Rating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F06251-EC12-4A00-897F-347311774A93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894CF56-3856-4154-8E03-DE8D8D9A5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4599">
            <a:off x="4608199" y="876284"/>
            <a:ext cx="2286000" cy="1522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99F9830-3FC8-47C9-B896-8579A0D7D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6780">
            <a:off x="7019729" y="1646627"/>
            <a:ext cx="2838159" cy="1835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37031B2-8025-4DC1-8328-16C834976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6134">
            <a:off x="4232508" y="3051293"/>
            <a:ext cx="2401661" cy="1602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D61C006-1CCA-4976-A01B-09DA49351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572">
            <a:off x="6627843" y="4191291"/>
            <a:ext cx="2971826" cy="155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8AC663-DC5B-4D21-9A15-57577E4A3138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BUILDING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86F1986-7A70-4202-B941-43D2CB290DD0}"/>
              </a:ext>
            </a:extLst>
          </p:cNvPr>
          <p:cNvSpPr txBox="1"/>
          <p:nvPr/>
        </p:nvSpPr>
        <p:spPr>
          <a:xfrm>
            <a:off x="964276" y="1571105"/>
            <a:ext cx="46468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Materials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Wood frame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Concrete slab floor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5A2F017-57F8-46C2-AF0B-C38CF6F2B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582" y="3429000"/>
            <a:ext cx="7498589" cy="320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37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F5A86D8-4279-4D2D-9F9D-2942B8CFBA70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52FD1F4-61B9-4AA8-985F-2EE8AC77B096}"/>
              </a:ext>
            </a:extLst>
          </p:cNvPr>
          <p:cNvSpPr txBox="1"/>
          <p:nvPr/>
        </p:nvSpPr>
        <p:spPr>
          <a:xfrm>
            <a:off x="964276" y="1512916"/>
            <a:ext cx="5303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Material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Polycarbonate sheeting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Natural ultraviolet filter, protection for plants against excessive radiation</a:t>
            </a:r>
          </a:p>
          <a:p>
            <a:pPr lvl="2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F61684A-9126-45CF-934F-FA3114FEB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56" y="2830078"/>
            <a:ext cx="4313853" cy="328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92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DE2262-E3C4-4309-AF19-AAFC2765D99F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HEAT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AACA7B-9733-477A-873C-5C75F21F4289}"/>
              </a:ext>
            </a:extLst>
          </p:cNvPr>
          <p:cNvSpPr txBox="1"/>
          <p:nvPr/>
        </p:nvSpPr>
        <p:spPr>
          <a:xfrm>
            <a:off x="1113905" y="1338349"/>
            <a:ext cx="4064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Black 55 gal drums (water)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Stacked 2 high, the length of the greenhouse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C9B454F-5F4D-48F2-BEAC-C85DF65F47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13" y="4265442"/>
            <a:ext cx="1158968" cy="11589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64F2A5B-74F3-443E-AAED-C17BB806DE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13" y="3089766"/>
            <a:ext cx="1158968" cy="1158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7BE4875-2559-4A49-A300-D4570DE721B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1" y="4265442"/>
            <a:ext cx="1158968" cy="1158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468CA7A-E091-480F-91CE-E6132760B77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1" y="3073058"/>
            <a:ext cx="1158968" cy="1158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B6D97F6-3C43-4E28-9E91-9C6796A5E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05" y="4265442"/>
            <a:ext cx="1158968" cy="11589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2336386-80BD-4AA1-99C6-258BFEAC650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05" y="3089766"/>
            <a:ext cx="1158968" cy="11589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FFBF1B1-2DEF-430C-A12D-E87FECD1BF5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363" y="4265442"/>
            <a:ext cx="1158968" cy="11589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1347C43-F48B-4D0C-9395-60AFAD25F6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363" y="3073058"/>
            <a:ext cx="1158968" cy="11589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2A16F39-FAD9-495C-BC39-A47CDD4F86E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032" y="4265442"/>
            <a:ext cx="1158968" cy="11589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814D51F-A74D-4A78-AB3B-07C0431C97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032" y="3089766"/>
            <a:ext cx="1158968" cy="11589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5CB2A72-21B7-4A71-AD63-1DDB917336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90" y="4265442"/>
            <a:ext cx="1158968" cy="11589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9150F21-08E0-4D17-BC88-9DB3703B13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490" y="3073058"/>
            <a:ext cx="1158968" cy="11589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5702A670-21B5-4C7A-8AFD-5B9DDC7ABA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124" y="4265442"/>
            <a:ext cx="1158968" cy="11589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7AB90BCF-3C3D-4AE6-89F5-96742A3CE7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124" y="3089766"/>
            <a:ext cx="1158968" cy="11589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5A55D677-C8CC-41D5-BD5B-7AD25B974D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582" y="4265442"/>
            <a:ext cx="1158968" cy="11589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A6FCD25-6FCC-432F-9D19-CCA536D85A3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582" y="3073058"/>
            <a:ext cx="1158968" cy="11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30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E8B92D-3A7B-458B-966E-8F884BFF0FF3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INSULATION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226CE42-5B8F-4C6B-BCB1-6CB942C5A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075" y="1684513"/>
            <a:ext cx="4326295" cy="43262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E5B304E-02D1-4325-9F51-CADE944ED30D}"/>
              </a:ext>
            </a:extLst>
          </p:cNvPr>
          <p:cNvSpPr txBox="1"/>
          <p:nvPr/>
        </p:nvSpPr>
        <p:spPr>
          <a:xfrm>
            <a:off x="1268963" y="1206649"/>
            <a:ext cx="3800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Basic residential insulation with an R value of 21. This will keep the heat that is captured from escaping to the outside.</a:t>
            </a:r>
          </a:p>
        </p:txBody>
      </p:sp>
    </p:spTree>
    <p:extLst>
      <p:ext uri="{BB962C8B-B14F-4D97-AF65-F5344CB8AC3E}">
        <p14:creationId xmlns:p14="http://schemas.microsoft.com/office/powerpoint/2010/main" val="302820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A289E4-8CFF-487D-9278-6B37B4AEB5E5}"/>
              </a:ext>
            </a:extLst>
          </p:cNvPr>
          <p:cNvSpPr txBox="1"/>
          <p:nvPr/>
        </p:nvSpPr>
        <p:spPr>
          <a:xfrm>
            <a:off x="798022" y="482138"/>
            <a:ext cx="560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GAHT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826ACC-247E-4149-8A11-5F9979B6C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0" y="1073019"/>
            <a:ext cx="6746197" cy="40424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13906B-0DF3-49A8-8335-810383DFC261}"/>
              </a:ext>
            </a:extLst>
          </p:cNvPr>
          <p:cNvSpPr txBox="1"/>
          <p:nvPr/>
        </p:nvSpPr>
        <p:spPr>
          <a:xfrm>
            <a:off x="6096000" y="1268269"/>
            <a:ext cx="315374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“The GAHT™ system has been keeping the greenhouse to a minimum of 40°F while the outdoor temps have been anywhere from -10 to – 25°F. The “thermal bubble” beneath the greenhouse has been our biggest energy source, and that has been fueling us adequately.”</a:t>
            </a:r>
          </a:p>
          <a:p>
            <a:endParaRPr lang="en-US" i="1" dirty="0"/>
          </a:p>
          <a:p>
            <a:r>
              <a:rPr lang="en-US" sz="1000" i="1" dirty="0"/>
              <a:t>Source: https://www.ceresgs.com/climate-control/gaht/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4443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3D770F-BC66-41DF-81F7-E0D5C54B073E}"/>
              </a:ext>
            </a:extLst>
          </p:cNvPr>
          <p:cNvSpPr txBox="1"/>
          <p:nvPr/>
        </p:nvSpPr>
        <p:spPr>
          <a:xfrm>
            <a:off x="798022" y="482138"/>
            <a:ext cx="560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GAHT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669295-AF08-452A-AD3A-FE1D297BDE25}"/>
              </a:ext>
            </a:extLst>
          </p:cNvPr>
          <p:cNvSpPr txBox="1"/>
          <p:nvPr/>
        </p:nvSpPr>
        <p:spPr>
          <a:xfrm>
            <a:off x="1446415" y="1537855"/>
            <a:ext cx="70990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Heating and cooling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The fan draws hot air during the day from the greenhouse through piping layout underground, which cools the greenhouse; also this will heat the ground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During the colder periods, the stored heat in the ground is then pumped back into the greenhouse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BDEAB3E-8C0A-433E-96F0-9A3222257A7D}"/>
              </a:ext>
            </a:extLst>
          </p:cNvPr>
          <p:cNvSpPr txBox="1"/>
          <p:nvPr/>
        </p:nvSpPr>
        <p:spPr>
          <a:xfrm>
            <a:off x="1446413" y="3066741"/>
            <a:ext cx="70990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Humidity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During the cooling process, water vapor is produced causing a higher humidity per evaporation when the greenhouse is heating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Circulating air underground, the air cools reaches the dew point and the water is condensed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Results in cooler, drier air that is pumped back into the greenhouse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C3A1827-AF16-4177-917E-633D68A9E233}"/>
              </a:ext>
            </a:extLst>
          </p:cNvPr>
          <p:cNvSpPr txBox="1"/>
          <p:nvPr/>
        </p:nvSpPr>
        <p:spPr>
          <a:xfrm>
            <a:off x="1446414" y="4595628"/>
            <a:ext cx="70990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Air Circulation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When the outside temperature is too warm or too cool for standard ventilation, this system provides air circulation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Photosynthesis is accelerated in this process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The risk of mold, pathogens, pests, and diseases are reduced</a:t>
            </a:r>
          </a:p>
        </p:txBody>
      </p:sp>
    </p:spTree>
    <p:extLst>
      <p:ext uri="{BB962C8B-B14F-4D97-AF65-F5344CB8AC3E}">
        <p14:creationId xmlns:p14="http://schemas.microsoft.com/office/powerpoint/2010/main" val="64635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38D65F-D46E-4262-84AC-F3ECDEC22333}"/>
              </a:ext>
            </a:extLst>
          </p:cNvPr>
          <p:cNvSpPr txBox="1"/>
          <p:nvPr/>
        </p:nvSpPr>
        <p:spPr>
          <a:xfrm>
            <a:off x="939337" y="440574"/>
            <a:ext cx="5785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PARTS AND MATERIALS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273CE82B-C1B3-4721-BF37-0D3B449AA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581216"/>
              </p:ext>
            </p:extLst>
          </p:nvPr>
        </p:nvGraphicFramePr>
        <p:xfrm>
          <a:off x="1161530" y="1148460"/>
          <a:ext cx="8240163" cy="5130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135">
                  <a:extLst>
                    <a:ext uri="{9D8B030D-6E8A-4147-A177-3AD203B41FA5}">
                      <a16:colId xmlns:a16="http://schemas.microsoft.com/office/drawing/2014/main" xmlns="" val="1293041367"/>
                    </a:ext>
                  </a:extLst>
                </a:gridCol>
                <a:gridCol w="2002580">
                  <a:extLst>
                    <a:ext uri="{9D8B030D-6E8A-4147-A177-3AD203B41FA5}">
                      <a16:colId xmlns:a16="http://schemas.microsoft.com/office/drawing/2014/main" xmlns="" val="3358284381"/>
                    </a:ext>
                  </a:extLst>
                </a:gridCol>
                <a:gridCol w="2302967">
                  <a:extLst>
                    <a:ext uri="{9D8B030D-6E8A-4147-A177-3AD203B41FA5}">
                      <a16:colId xmlns:a16="http://schemas.microsoft.com/office/drawing/2014/main" xmlns="" val="1163860382"/>
                    </a:ext>
                  </a:extLst>
                </a:gridCol>
                <a:gridCol w="873853">
                  <a:extLst>
                    <a:ext uri="{9D8B030D-6E8A-4147-A177-3AD203B41FA5}">
                      <a16:colId xmlns:a16="http://schemas.microsoft.com/office/drawing/2014/main" xmlns="" val="1283462630"/>
                    </a:ext>
                  </a:extLst>
                </a:gridCol>
                <a:gridCol w="1110522">
                  <a:extLst>
                    <a:ext uri="{9D8B030D-6E8A-4147-A177-3AD203B41FA5}">
                      <a16:colId xmlns:a16="http://schemas.microsoft.com/office/drawing/2014/main" xmlns="" val="1453930481"/>
                    </a:ext>
                  </a:extLst>
                </a:gridCol>
                <a:gridCol w="1140106">
                  <a:extLst>
                    <a:ext uri="{9D8B030D-6E8A-4147-A177-3AD203B41FA5}">
                      <a16:colId xmlns:a16="http://schemas.microsoft.com/office/drawing/2014/main" xmlns="" val="3439020636"/>
                    </a:ext>
                  </a:extLst>
                </a:gridCol>
              </a:tblGrid>
              <a:tr h="3736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Quantity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Part #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Description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 Price (Unit)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Web Link where part was found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</a:rPr>
                        <a:t> Total Price (Quantity x Price)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/>
                </a:tc>
                <a:extLst>
                  <a:ext uri="{0D108BD9-81ED-4DB2-BD59-A6C34878D82A}">
                    <a16:rowId xmlns:a16="http://schemas.microsoft.com/office/drawing/2014/main" xmlns="" val="2228991968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1021761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Lumber 2x6x10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7.00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112.00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456773882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1111037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Lumber 2x6x10 Treated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8.00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80.00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39275333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1021114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Lumber 2x4x10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4.00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240.00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2708172994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1021101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Lumber 2x4x8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3.00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120.00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1119127437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1021127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Lumber 2x4x12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50.00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4143521944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1235285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3/4" Plywood 4'x8' Treated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49.00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343.00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841340074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1242809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1/2" OSB 4'x8'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18.00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360.00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1786512716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100137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Framing Screws (210 ct) 3 1/8"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30.00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150.00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411329782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4140315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Pre-hung 36"x80" Steel/insulated door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200.00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400.00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2893624484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510517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Insulation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38.00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494.00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4248836016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B0036E58H2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Gigavent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130.00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Amazon.com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390.00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1214915251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RTH221B1021/A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Thermostat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20.00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Amazon.com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  20.00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2609303236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B006KAAUSQ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Black 55 gal Plastic Drums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62.00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Amazon.com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992.00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4135604424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Concrete (yds)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110.00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jonesandsons.com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330.00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452987083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GAHT system (piping)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595.00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ceresgs.com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595.00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3951853459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GP301C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u="none" strike="noStrike">
                          <a:effectLst/>
                        </a:rPr>
                        <a:t>GAHT system fan (radon fan)</a:t>
                      </a:r>
                      <a:endParaRPr lang="sv-SE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192.00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384.00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1455442912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10mmcleartwinwall4x14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Polycarbonate sheet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134.00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1,340.00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710587116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1476160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Solar power vent fan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215.00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    430.00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1657834847"/>
                  </a:ext>
                </a:extLst>
              </a:tr>
              <a:tr h="250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1557691-42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Metal Siding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$     31.00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Menards.com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$         372.00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22" marR="4722" marT="4722" marB="0" anchor="b"/>
                </a:tc>
                <a:extLst>
                  <a:ext uri="{0D108BD9-81ED-4DB2-BD59-A6C34878D82A}">
                    <a16:rowId xmlns:a16="http://schemas.microsoft.com/office/drawing/2014/main" xmlns="" val="2822829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68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DBF271D-F18A-4DE9-B6A8-1EDDAFA1365D}"/>
              </a:ext>
            </a:extLst>
          </p:cNvPr>
          <p:cNvSpPr/>
          <p:nvPr/>
        </p:nvSpPr>
        <p:spPr>
          <a:xfrm>
            <a:off x="1834342" y="1175399"/>
            <a:ext cx="6096000" cy="419089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Avis, R. (2016, November 6). 7 TIPS FOR PASSIVE SOLAR GREENHOUSE DESIGN. Retrieved November 11, 2017, from https://vergepermaculture.ca/2014/11/06/passive-solar-greenhouse-design/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Briggs, A. (2005). Passive Solar Greenhouse. Retrieved November 11, 2017, from http://bradford.cafnr.org/passive-solar-greenhouse/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latin typeface="+mj-lt"/>
                <a:ea typeface="Calibri" panose="020F0502020204030204" pitchFamily="34" charset="0"/>
              </a:rPr>
              <a:t>Giebler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, B. (2016, January). DIY Principles for a Passive Solar Greenhouse. Retrieved November 11, 2017, from https://www.grit.com/farm-and-garden/greenhouses/passive-solar-greenhouse-zm0z16jfzreg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+mj-lt"/>
              </a:rPr>
              <a:t>Ground to Air Heat Transfer (GAHT™) Systems. 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(2016, January). Retrieved November 11, 2017, from https://www.ceresgs.com/climate-control/gaht/#1470863111395-7e0ee65e-7e79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US" sz="1400" dirty="0" err="1">
                <a:latin typeface="+mj-lt"/>
                <a:ea typeface="Calibri" panose="020F0502020204030204" pitchFamily="34" charset="0"/>
              </a:rPr>
              <a:t>Storey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, N. (2013, September 24). Low Grade Geothermal Heating and Cooling for Greenhouses. Retrieved November 11, 2017, from https://blog.brightagrotech.com/low-grade-geothermal-heating-cooling-greenhouses/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61D773-D271-4EB8-A57C-8FDA36D5229B}"/>
              </a:ext>
            </a:extLst>
          </p:cNvPr>
          <p:cNvSpPr txBox="1"/>
          <p:nvPr/>
        </p:nvSpPr>
        <p:spPr>
          <a:xfrm>
            <a:off x="964276" y="498763"/>
            <a:ext cx="6076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92D050"/>
                </a:solidFill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68604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2965</TotalTime>
  <Words>832</Words>
  <Application>Microsoft Macintosh PowerPoint</Application>
  <PresentationFormat>Custom</PresentationFormat>
  <Paragraphs>187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Facet</vt:lpstr>
      <vt:lpstr>PASSIVE SOLAR GREENHOUSE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PASSIVE SOLAR GREENHOUSE</dc:title>
  <dc:creator>Michael</dc:creator>
  <cp:lastModifiedBy>Abdulaziz Alanazi</cp:lastModifiedBy>
  <cp:revision>27</cp:revision>
  <dcterms:created xsi:type="dcterms:W3CDTF">2017-12-05T01:01:39Z</dcterms:created>
  <dcterms:modified xsi:type="dcterms:W3CDTF">2018-03-28T23:10:41Z</dcterms:modified>
</cp:coreProperties>
</file>